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EF43CB9-50CC-4064-A7C6-1DB75476E87C}" type="datetimeFigureOut">
              <a:rPr lang="tr-TR" smtClean="0"/>
              <a:t>30.12.2015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179738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F43CB9-50CC-4064-A7C6-1DB75476E87C}" type="datetimeFigureOut">
              <a:rPr lang="tr-TR" smtClean="0"/>
              <a:t>30.12.2015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198992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F43CB9-50CC-4064-A7C6-1DB75476E87C}" type="datetimeFigureOut">
              <a:rPr lang="tr-TR" smtClean="0"/>
              <a:t>30.12.2015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83380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F43CB9-50CC-4064-A7C6-1DB75476E87C}" type="datetimeFigureOut">
              <a:rPr lang="tr-TR" smtClean="0"/>
              <a:t>30.12.2015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298312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EF43CB9-50CC-4064-A7C6-1DB75476E87C}" type="datetimeFigureOut">
              <a:rPr lang="tr-TR" smtClean="0"/>
              <a:t>30.12.2015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328701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EF43CB9-50CC-4064-A7C6-1DB75476E87C}" type="datetimeFigureOut">
              <a:rPr lang="tr-TR" smtClean="0"/>
              <a:t>30.12.2015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346998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EF43CB9-50CC-4064-A7C6-1DB75476E87C}" type="datetimeFigureOut">
              <a:rPr lang="tr-TR" smtClean="0"/>
              <a:t>30.12.2015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331560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EF43CB9-50CC-4064-A7C6-1DB75476E87C}" type="datetimeFigureOut">
              <a:rPr lang="tr-TR" smtClean="0"/>
              <a:t>30.12.2015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254832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EF43CB9-50CC-4064-A7C6-1DB75476E87C}" type="datetimeFigureOut">
              <a:rPr lang="tr-TR" smtClean="0"/>
              <a:t>30.12.2015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340796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F43CB9-50CC-4064-A7C6-1DB75476E87C}" type="datetimeFigureOut">
              <a:rPr lang="tr-TR" smtClean="0"/>
              <a:t>30.12.2015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86120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F43CB9-50CC-4064-A7C6-1DB75476E87C}" type="datetimeFigureOut">
              <a:rPr lang="tr-TR" smtClean="0"/>
              <a:t>30.12.2015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A215220-18EF-4EB2-A3C7-E433209357AF}" type="slidenum">
              <a:rPr lang="tr-TR" smtClean="0"/>
              <a:t>‹#›</a:t>
            </a:fld>
            <a:endParaRPr lang="tr-TR"/>
          </a:p>
        </p:txBody>
      </p:sp>
    </p:spTree>
    <p:extLst>
      <p:ext uri="{BB962C8B-B14F-4D97-AF65-F5344CB8AC3E}">
        <p14:creationId xmlns:p14="http://schemas.microsoft.com/office/powerpoint/2010/main" val="281811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43CB9-50CC-4064-A7C6-1DB75476E87C}" type="datetimeFigureOut">
              <a:rPr lang="tr-TR" smtClean="0"/>
              <a:t>30.12.2015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15220-18EF-4EB2-A3C7-E433209357AF}" type="slidenum">
              <a:rPr lang="tr-TR" smtClean="0"/>
              <a:t>‹#›</a:t>
            </a:fld>
            <a:endParaRPr lang="tr-TR"/>
          </a:p>
        </p:txBody>
      </p:sp>
    </p:spTree>
    <p:extLst>
      <p:ext uri="{BB962C8B-B14F-4D97-AF65-F5344CB8AC3E}">
        <p14:creationId xmlns:p14="http://schemas.microsoft.com/office/powerpoint/2010/main" val="2182187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uglamyo.mu.edu.tr/tr/dokum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952097"/>
          </a:xfrm>
        </p:spPr>
        <p:txBody>
          <a:bodyPr/>
          <a:lstStyle/>
          <a:p>
            <a:r>
              <a:rPr lang="tr-TR" b="1" dirty="0">
                <a:solidFill>
                  <a:schemeClr val="accent2">
                    <a:lumMod val="50000"/>
                  </a:schemeClr>
                </a:solidFill>
              </a:rPr>
              <a:t>ADIM ADIM STAJ</a:t>
            </a:r>
            <a:endParaRPr lang="tr-TR" dirty="0">
              <a:solidFill>
                <a:schemeClr val="accent2">
                  <a:lumMod val="50000"/>
                </a:schemeClr>
              </a:solidFill>
            </a:endParaRPr>
          </a:p>
        </p:txBody>
      </p:sp>
      <p:sp>
        <p:nvSpPr>
          <p:cNvPr id="3" name="Alt Başlık 2"/>
          <p:cNvSpPr>
            <a:spLocks noGrp="1"/>
          </p:cNvSpPr>
          <p:nvPr>
            <p:ph type="subTitle" idx="1"/>
          </p:nvPr>
        </p:nvSpPr>
        <p:spPr>
          <a:xfrm>
            <a:off x="1524000" y="2074460"/>
            <a:ext cx="9144000" cy="4783540"/>
          </a:xfrm>
        </p:spPr>
        <p:txBody>
          <a:bodyPr>
            <a:normAutofit fontScale="92500" lnSpcReduction="10000"/>
          </a:bodyPr>
          <a:lstStyle/>
          <a:p>
            <a:r>
              <a:rPr lang="tr-TR" dirty="0"/>
              <a:t>Değerli öğrenciler, sizlere okulumuzda ki zorunlu staj da yapacağınız işlemleri sırasıyla açıklamaya çalışacağım. </a:t>
            </a:r>
          </a:p>
          <a:p>
            <a:endParaRPr lang="tr-TR" b="1" dirty="0" smtClean="0">
              <a:solidFill>
                <a:srgbClr val="FF0000"/>
              </a:solidFill>
            </a:endParaRPr>
          </a:p>
          <a:p>
            <a:r>
              <a:rPr lang="tr-TR" b="1" dirty="0" smtClean="0">
                <a:solidFill>
                  <a:srgbClr val="FF0000"/>
                </a:solidFill>
              </a:rPr>
              <a:t>*</a:t>
            </a:r>
            <a:r>
              <a:rPr lang="tr-TR" b="1" dirty="0">
                <a:solidFill>
                  <a:srgbClr val="FF0000"/>
                </a:solidFill>
              </a:rPr>
              <a:t>Her şeyden önce staj okuldan mezun olabilmeniz için zorunlu olarak başarmanız gereken kredili bir derstir.  </a:t>
            </a:r>
          </a:p>
          <a:p>
            <a:endParaRPr lang="tr-TR" b="1" dirty="0" smtClean="0">
              <a:solidFill>
                <a:srgbClr val="FF0000"/>
              </a:solidFill>
            </a:endParaRPr>
          </a:p>
          <a:p>
            <a:r>
              <a:rPr lang="tr-TR" b="1" dirty="0" smtClean="0">
                <a:solidFill>
                  <a:srgbClr val="FF0000"/>
                </a:solidFill>
              </a:rPr>
              <a:t>*</a:t>
            </a:r>
            <a:r>
              <a:rPr lang="tr-TR" b="1" u="sng" dirty="0">
                <a:solidFill>
                  <a:srgbClr val="FF0000"/>
                </a:solidFill>
              </a:rPr>
              <a:t>ÖĞRENCİNİN STAJINI YAPABİLMESİ İÇİN DÖNEMİNDE STAJINI BİR DERS OLARAK ALMIŞ OLMASI GEREKİR.</a:t>
            </a:r>
            <a:r>
              <a:rPr lang="tr-TR" b="1" dirty="0">
                <a:solidFill>
                  <a:srgbClr val="FF0000"/>
                </a:solidFill>
              </a:rPr>
              <a:t>  </a:t>
            </a:r>
            <a:endParaRPr lang="tr-TR" b="1" dirty="0" smtClean="0">
              <a:solidFill>
                <a:srgbClr val="FF0000"/>
              </a:solidFill>
            </a:endParaRPr>
          </a:p>
          <a:p>
            <a:endParaRPr lang="tr-TR" dirty="0" smtClean="0">
              <a:solidFill>
                <a:srgbClr val="006600"/>
              </a:solidFill>
            </a:endParaRPr>
          </a:p>
          <a:p>
            <a:r>
              <a:rPr lang="tr-TR" dirty="0" smtClean="0">
                <a:solidFill>
                  <a:srgbClr val="006600"/>
                </a:solidFill>
              </a:rPr>
              <a:t>DERS </a:t>
            </a:r>
            <a:r>
              <a:rPr lang="tr-TR" dirty="0">
                <a:solidFill>
                  <a:srgbClr val="006600"/>
                </a:solidFill>
              </a:rPr>
              <a:t>OLARAK ALINMAYAN STAJ YAPILAMAZ, STAJ ALINDIĞI TARİHTEN İTİBAREN 2 YIL İÇERİSİNDE TAMAMLANARAK SONUÇLANDIRILMALIDIR AKSİ TAKDİRDE KK </a:t>
            </a:r>
            <a:r>
              <a:rPr lang="tr-TR">
                <a:solidFill>
                  <a:srgbClr val="006600"/>
                </a:solidFill>
              </a:rPr>
              <a:t>NOTU </a:t>
            </a:r>
            <a:r>
              <a:rPr lang="tr-TR" smtClean="0">
                <a:solidFill>
                  <a:srgbClr val="006600"/>
                </a:solidFill>
              </a:rPr>
              <a:t>VERİLİR VE TEKRAR ALINMASI GEREKİRT BUDA OKULUN UZAMASINA SEBEB OLABİLİR. </a:t>
            </a:r>
            <a:r>
              <a:rPr lang="tr-TR" dirty="0">
                <a:solidFill>
                  <a:srgbClr val="006600"/>
                </a:solidFill>
              </a:rPr>
              <a:t>BU NEDENLE ÖĞRENCİLER KAYIT FORMLARINI DİKKATLE İNCELEYEREK TESLİM ALMALIDIRLAR.</a:t>
            </a:r>
          </a:p>
          <a:p>
            <a:endParaRPr lang="tr-TR" dirty="0"/>
          </a:p>
        </p:txBody>
      </p:sp>
    </p:spTree>
    <p:extLst>
      <p:ext uri="{BB962C8B-B14F-4D97-AF65-F5344CB8AC3E}">
        <p14:creationId xmlns:p14="http://schemas.microsoft.com/office/powerpoint/2010/main" val="4044660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b="1" u="sng" dirty="0" smtClean="0">
                <a:solidFill>
                  <a:schemeClr val="accent2">
                    <a:lumMod val="50000"/>
                  </a:schemeClr>
                </a:solidFill>
              </a:rPr>
              <a:t>Stajla ilgili önce işlemleri yazıp sonra bu işlemleri detayları ile ele alacağız. </a:t>
            </a:r>
            <a:br>
              <a:rPr lang="tr-TR" sz="2400" b="1" u="sng" dirty="0" smtClean="0">
                <a:solidFill>
                  <a:schemeClr val="accent2">
                    <a:lumMod val="50000"/>
                  </a:schemeClr>
                </a:solidFill>
              </a:rPr>
            </a:br>
            <a:endParaRPr lang="tr-TR" sz="1100" b="1" u="sng" dirty="0"/>
          </a:p>
        </p:txBody>
      </p:sp>
      <p:sp>
        <p:nvSpPr>
          <p:cNvPr id="3" name="İçerik Yer Tutucusu 2"/>
          <p:cNvSpPr>
            <a:spLocks noGrp="1"/>
          </p:cNvSpPr>
          <p:nvPr>
            <p:ph idx="1"/>
          </p:nvPr>
        </p:nvSpPr>
        <p:spPr>
          <a:xfrm>
            <a:off x="838200" y="1825624"/>
            <a:ext cx="10515600" cy="5032375"/>
          </a:xfrm>
        </p:spPr>
        <p:txBody>
          <a:bodyPr>
            <a:normAutofit lnSpcReduction="10000"/>
          </a:bodyPr>
          <a:lstStyle/>
          <a:p>
            <a:pPr marL="0" indent="0">
              <a:buNone/>
            </a:pPr>
            <a:r>
              <a:rPr lang="tr-TR" sz="4800" dirty="0" smtClean="0">
                <a:solidFill>
                  <a:srgbClr val="FF0000"/>
                </a:solidFill>
              </a:rPr>
              <a:t>Genel olarak stajı 3’e  (üçe) ayırabiliriz.</a:t>
            </a:r>
          </a:p>
          <a:p>
            <a:pPr marL="0" indent="0">
              <a:buNone/>
            </a:pPr>
            <a:r>
              <a:rPr lang="tr-TR" sz="4800" dirty="0" smtClean="0">
                <a:solidFill>
                  <a:srgbClr val="FF0000"/>
                </a:solidFill>
              </a:rPr>
              <a:t> </a:t>
            </a:r>
            <a:br>
              <a:rPr lang="tr-TR" sz="4800" dirty="0" smtClean="0">
                <a:solidFill>
                  <a:srgbClr val="FF0000"/>
                </a:solidFill>
              </a:rPr>
            </a:br>
            <a:r>
              <a:rPr lang="tr-TR" sz="4800" dirty="0" smtClean="0">
                <a:solidFill>
                  <a:srgbClr val="006600"/>
                </a:solidFill>
              </a:rPr>
              <a:t>»</a:t>
            </a:r>
            <a:r>
              <a:rPr lang="tr-TR" sz="4800" dirty="0" smtClean="0">
                <a:solidFill>
                  <a:schemeClr val="accent2">
                    <a:lumMod val="50000"/>
                  </a:schemeClr>
                </a:solidFill>
              </a:rPr>
              <a:t> </a:t>
            </a:r>
            <a:r>
              <a:rPr lang="tr-TR" sz="4800" dirty="0" smtClean="0"/>
              <a:t>Staj öncesi işlemleri. </a:t>
            </a:r>
            <a:r>
              <a:rPr lang="tr-TR" sz="4800" dirty="0" smtClean="0">
                <a:solidFill>
                  <a:schemeClr val="accent2">
                    <a:lumMod val="50000"/>
                  </a:schemeClr>
                </a:solidFill>
              </a:rPr>
              <a:t/>
            </a:r>
            <a:br>
              <a:rPr lang="tr-TR" sz="4800" dirty="0" smtClean="0">
                <a:solidFill>
                  <a:schemeClr val="accent2">
                    <a:lumMod val="50000"/>
                  </a:schemeClr>
                </a:solidFill>
              </a:rPr>
            </a:br>
            <a:r>
              <a:rPr lang="tr-TR" sz="4800" dirty="0" smtClean="0">
                <a:solidFill>
                  <a:srgbClr val="006600"/>
                </a:solidFill>
              </a:rPr>
              <a:t>»</a:t>
            </a:r>
            <a:r>
              <a:rPr lang="tr-TR" sz="4800" dirty="0" smtClean="0">
                <a:solidFill>
                  <a:schemeClr val="accent2">
                    <a:lumMod val="50000"/>
                  </a:schemeClr>
                </a:solidFill>
              </a:rPr>
              <a:t> </a:t>
            </a:r>
            <a:r>
              <a:rPr lang="tr-TR" sz="4800" dirty="0" smtClean="0"/>
              <a:t>Staj sırasında ki işlemler.</a:t>
            </a:r>
            <a:r>
              <a:rPr lang="tr-TR" sz="4800" dirty="0" smtClean="0">
                <a:solidFill>
                  <a:schemeClr val="accent2">
                    <a:lumMod val="50000"/>
                  </a:schemeClr>
                </a:solidFill>
              </a:rPr>
              <a:t/>
            </a:r>
            <a:br>
              <a:rPr lang="tr-TR" sz="4800" dirty="0" smtClean="0">
                <a:solidFill>
                  <a:schemeClr val="accent2">
                    <a:lumMod val="50000"/>
                  </a:schemeClr>
                </a:solidFill>
              </a:rPr>
            </a:br>
            <a:r>
              <a:rPr lang="tr-TR" sz="4800" dirty="0" smtClean="0">
                <a:solidFill>
                  <a:srgbClr val="006600"/>
                </a:solidFill>
              </a:rPr>
              <a:t>»</a:t>
            </a:r>
            <a:r>
              <a:rPr lang="tr-TR" sz="4800" dirty="0" smtClean="0">
                <a:solidFill>
                  <a:schemeClr val="accent2">
                    <a:lumMod val="50000"/>
                  </a:schemeClr>
                </a:solidFill>
              </a:rPr>
              <a:t> </a:t>
            </a:r>
            <a:r>
              <a:rPr lang="tr-TR" sz="4800" dirty="0" smtClean="0"/>
              <a:t>Staj sonrası işlemleri.</a:t>
            </a:r>
          </a:p>
          <a:p>
            <a:pPr marL="0" indent="0">
              <a:buNone/>
            </a:pPr>
            <a:endParaRPr lang="tr-TR" sz="4800" dirty="0" smtClean="0">
              <a:solidFill>
                <a:schemeClr val="accent2">
                  <a:lumMod val="50000"/>
                </a:schemeClr>
              </a:solidFill>
            </a:endParaRPr>
          </a:p>
          <a:p>
            <a:pPr marL="0" indent="0">
              <a:buNone/>
            </a:pPr>
            <a:r>
              <a:rPr lang="tr-TR" sz="4800" dirty="0" smtClean="0">
                <a:solidFill>
                  <a:srgbClr val="FF0000"/>
                </a:solidFill>
              </a:rPr>
              <a:t>Şimdi bunları ayrı ayrı ele alalım;</a:t>
            </a:r>
            <a:r>
              <a:rPr lang="tr-TR" sz="1200" dirty="0" smtClean="0"/>
              <a:t/>
            </a:r>
            <a:br>
              <a:rPr lang="tr-TR" sz="1200" dirty="0" smtClean="0"/>
            </a:br>
            <a:endParaRPr lang="tr-TR" dirty="0"/>
          </a:p>
        </p:txBody>
      </p:sp>
    </p:spTree>
    <p:extLst>
      <p:ext uri="{BB962C8B-B14F-4D97-AF65-F5344CB8AC3E}">
        <p14:creationId xmlns:p14="http://schemas.microsoft.com/office/powerpoint/2010/main" val="226600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r>
              <a:rPr lang="tr-TR" b="1" u="sng" dirty="0" smtClean="0">
                <a:solidFill>
                  <a:schemeClr val="accent2">
                    <a:lumMod val="50000"/>
                  </a:schemeClr>
                </a:solidFill>
              </a:rPr>
              <a:t>1) STAJA </a:t>
            </a:r>
            <a:r>
              <a:rPr lang="tr-TR" b="1" u="sng" dirty="0">
                <a:solidFill>
                  <a:schemeClr val="accent2">
                    <a:lumMod val="50000"/>
                  </a:schemeClr>
                </a:solidFill>
              </a:rPr>
              <a:t>BAŞLAMADAN ÖNCE YAPILACAK İŞLEMLER</a:t>
            </a:r>
            <a:r>
              <a:rPr lang="tr-TR" b="1" u="sng" dirty="0" smtClean="0">
                <a:solidFill>
                  <a:schemeClr val="accent2">
                    <a:lumMod val="50000"/>
                  </a:schemeClr>
                </a:solidFill>
              </a:rPr>
              <a:t>;</a:t>
            </a:r>
            <a:endParaRPr lang="tr-TR" dirty="0">
              <a:solidFill>
                <a:schemeClr val="accent2">
                  <a:lumMod val="50000"/>
                </a:schemeClr>
              </a:solidFill>
            </a:endParaRPr>
          </a:p>
        </p:txBody>
      </p:sp>
      <p:sp>
        <p:nvSpPr>
          <p:cNvPr id="3" name="İçerik Yer Tutucusu 2"/>
          <p:cNvSpPr>
            <a:spLocks noGrp="1"/>
          </p:cNvSpPr>
          <p:nvPr>
            <p:ph idx="1"/>
          </p:nvPr>
        </p:nvSpPr>
        <p:spPr/>
        <p:txBody>
          <a:bodyPr>
            <a:normAutofit fontScale="85000" lnSpcReduction="20000"/>
          </a:bodyPr>
          <a:lstStyle/>
          <a:p>
            <a:pPr lvl="0"/>
            <a:r>
              <a:rPr lang="tr-TR" b="1" dirty="0">
                <a:solidFill>
                  <a:srgbClr val="006600"/>
                </a:solidFill>
              </a:rPr>
              <a:t>Akseptans Temini:</a:t>
            </a:r>
            <a:r>
              <a:rPr lang="tr-TR" dirty="0">
                <a:solidFill>
                  <a:srgbClr val="006600"/>
                </a:solidFill>
              </a:rPr>
              <a:t> </a:t>
            </a:r>
            <a:r>
              <a:rPr lang="tr-TR" dirty="0"/>
              <a:t>Staj öncesi işlemlerinin en önemlisi </a:t>
            </a:r>
            <a:r>
              <a:rPr lang="tr-TR" b="1" u="sng" dirty="0"/>
              <a:t>Akseptans</a:t>
            </a:r>
            <a:r>
              <a:rPr lang="tr-TR" dirty="0"/>
              <a:t> belgesinin okulunuzda bulunan staj sorumlusu kişiden(1.KAT MURAT SAĞLAM) veya okulunuz internet adresinden (</a:t>
            </a:r>
            <a:r>
              <a:rPr lang="tr-TR" u="sng" dirty="0">
                <a:hlinkClick r:id="rId2"/>
              </a:rPr>
              <a:t>http://www.muglamyo.mu.edu.tr/tr/dokuman</a:t>
            </a:r>
            <a:r>
              <a:rPr lang="tr-TR" dirty="0"/>
              <a:t>) temin etmenizdir.</a:t>
            </a:r>
          </a:p>
          <a:p>
            <a:pPr lvl="0"/>
            <a:r>
              <a:rPr lang="tr-TR" b="1" dirty="0">
                <a:solidFill>
                  <a:srgbClr val="006600"/>
                </a:solidFill>
              </a:rPr>
              <a:t>Akseptans İşyeri Onayı: </a:t>
            </a:r>
            <a:r>
              <a:rPr lang="tr-TR" dirty="0"/>
              <a:t>Bu belgeyi gerekli bilgilerini doldurup, staj yapacağınız iş yerine onaylattıktan sonra tekrar okula getiriniz. </a:t>
            </a:r>
          </a:p>
          <a:p>
            <a:pPr lvl="0"/>
            <a:r>
              <a:rPr lang="tr-TR" b="1" dirty="0">
                <a:solidFill>
                  <a:srgbClr val="006600"/>
                </a:solidFill>
              </a:rPr>
              <a:t>Danışman Onayı:</a:t>
            </a:r>
            <a:r>
              <a:rPr lang="tr-TR" dirty="0">
                <a:solidFill>
                  <a:srgbClr val="006600"/>
                </a:solidFill>
              </a:rPr>
              <a:t> </a:t>
            </a:r>
            <a:r>
              <a:rPr lang="tr-TR" dirty="0"/>
              <a:t>Danışmanınıza kontrol ettirdikten ve onunda onayını aldıktan sonra, staj sırasında sigortanızın girilebilmesi için tekrar bir nüshasını okulun staj sorumlusu görevli memura götürmeniz gerekmektedir</a:t>
            </a:r>
            <a:r>
              <a:rPr lang="tr-TR" dirty="0" smtClean="0"/>
              <a:t>.</a:t>
            </a:r>
          </a:p>
          <a:p>
            <a:pPr marL="0" lvl="0" indent="0">
              <a:buNone/>
            </a:pPr>
            <a:endParaRPr lang="tr-TR" dirty="0" smtClean="0"/>
          </a:p>
          <a:p>
            <a:pPr marL="0" indent="0">
              <a:buNone/>
            </a:pPr>
            <a:r>
              <a:rPr lang="tr-TR" dirty="0" smtClean="0">
                <a:solidFill>
                  <a:srgbClr val="FF0000"/>
                </a:solidFill>
              </a:rPr>
              <a:t>*STAJA </a:t>
            </a:r>
            <a:r>
              <a:rPr lang="tr-TR" dirty="0">
                <a:solidFill>
                  <a:srgbClr val="FF0000"/>
                </a:solidFill>
              </a:rPr>
              <a:t>KABUL BELGESİ (AKSEPTANS), EN GEÇ STAJ BAŞLANGICINDAN 3 (ÜÇ) GÜN ÖNCESİNE KADAR DOLDURULUP ONAYLATILACAK VE SGK GİRİŞLERİ </a:t>
            </a:r>
            <a:r>
              <a:rPr lang="tr-TR" dirty="0" smtClean="0">
                <a:solidFill>
                  <a:srgbClr val="FF0000"/>
                </a:solidFill>
              </a:rPr>
              <a:t>YAPILMAK ÜZERE </a:t>
            </a:r>
            <a:r>
              <a:rPr lang="tr-TR" dirty="0">
                <a:solidFill>
                  <a:srgbClr val="FF0000"/>
                </a:solidFill>
              </a:rPr>
              <a:t>İLGİLİ BİRİME TESLİM EDİLECEKTİR.</a:t>
            </a:r>
          </a:p>
          <a:p>
            <a:pPr lvl="0"/>
            <a:endParaRPr lang="tr-TR" dirty="0"/>
          </a:p>
          <a:p>
            <a:endParaRPr lang="tr-TR" dirty="0"/>
          </a:p>
        </p:txBody>
      </p:sp>
    </p:spTree>
    <p:extLst>
      <p:ext uri="{BB962C8B-B14F-4D97-AF65-F5344CB8AC3E}">
        <p14:creationId xmlns:p14="http://schemas.microsoft.com/office/powerpoint/2010/main" val="382879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21404" y="0"/>
            <a:ext cx="6584111" cy="6741994"/>
            <a:chOff x="-84664" y="0"/>
            <a:chExt cx="7519358" cy="7229475"/>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47625"/>
              <a:ext cx="4714875" cy="7181850"/>
            </a:xfrm>
            <a:prstGeom prst="rect">
              <a:avLst/>
            </a:prstGeom>
            <a:noFill/>
            <a:ln>
              <a:noFill/>
            </a:ln>
          </p:spPr>
        </p:pic>
        <p:sp>
          <p:nvSpPr>
            <p:cNvPr id="11" name="Oval Belirtme Çizgisi 10"/>
            <p:cNvSpPr/>
            <p:nvPr/>
          </p:nvSpPr>
          <p:spPr>
            <a:xfrm flipH="1">
              <a:off x="-84664" y="1259767"/>
              <a:ext cx="1207550" cy="1287842"/>
            </a:xfrm>
            <a:prstGeom prst="wedgeEllipseCallout">
              <a:avLst>
                <a:gd name="adj1" fmla="val -53341"/>
                <a:gd name="adj2" fmla="val 66273"/>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600"/>
                </a:spcAft>
              </a:pPr>
              <a:r>
                <a:rPr lang="tr-TR" sz="1050" dirty="0">
                  <a:solidFill>
                    <a:srgbClr val="FF0000"/>
                  </a:solidFill>
                  <a:effectLst/>
                  <a:ea typeface="Calibri" panose="020F0502020204030204" pitchFamily="34" charset="0"/>
                  <a:cs typeface="Times New Roman" panose="02020603050405020304" pitchFamily="18" charset="0"/>
                </a:rPr>
                <a:t>Stajda sizden sorumlu kişi </a:t>
              </a:r>
              <a:r>
                <a:rPr lang="tr-TR" sz="1050" dirty="0" smtClean="0">
                  <a:solidFill>
                    <a:srgbClr val="FF0000"/>
                  </a:solidFill>
                  <a:effectLst/>
                  <a:ea typeface="Calibri" panose="020F0502020204030204" pitchFamily="34" charset="0"/>
                  <a:cs typeface="Times New Roman" panose="02020603050405020304" pitchFamily="18" charset="0"/>
                </a:rPr>
                <a:t>bilgileri</a:t>
              </a:r>
              <a:endParaRPr lang="tr-TR" sz="1050" dirty="0">
                <a:effectLst/>
                <a:ea typeface="Calibri" panose="020F0502020204030204" pitchFamily="34" charset="0"/>
                <a:cs typeface="Times New Roman" panose="02020603050405020304" pitchFamily="18" charset="0"/>
              </a:endParaRPr>
            </a:p>
          </p:txBody>
        </p:sp>
        <p:sp>
          <p:nvSpPr>
            <p:cNvPr id="12" name="Oval Belirtme Çizgisi 11"/>
            <p:cNvSpPr/>
            <p:nvPr/>
          </p:nvSpPr>
          <p:spPr>
            <a:xfrm>
              <a:off x="5743574" y="0"/>
              <a:ext cx="1691120" cy="704849"/>
            </a:xfrm>
            <a:prstGeom prst="wedgeEllipseCallout">
              <a:avLst>
                <a:gd name="adj1" fmla="val -95485"/>
                <a:gd name="adj2" fmla="val -349"/>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600"/>
                </a:spcAft>
              </a:pPr>
              <a:r>
                <a:rPr lang="tr-TR" sz="1050" dirty="0">
                  <a:solidFill>
                    <a:srgbClr val="FF0000"/>
                  </a:solidFill>
                  <a:effectLst/>
                  <a:ea typeface="Calibri" panose="020F0502020204030204" pitchFamily="34" charset="0"/>
                  <a:cs typeface="Times New Roman" panose="02020603050405020304" pitchFamily="18" charset="0"/>
                </a:rPr>
                <a:t>Buraya resminiz </a:t>
              </a:r>
              <a:r>
                <a:rPr lang="tr-TR" sz="1050" dirty="0" smtClean="0">
                  <a:solidFill>
                    <a:srgbClr val="FF0000"/>
                  </a:solidFill>
                  <a:effectLst/>
                  <a:ea typeface="Calibri" panose="020F0502020204030204" pitchFamily="34" charset="0"/>
                  <a:cs typeface="Times New Roman" panose="02020603050405020304" pitchFamily="18" charset="0"/>
                </a:rPr>
                <a:t>yapıştırılacak.</a:t>
              </a:r>
              <a:endParaRPr lang="tr-TR" sz="1050" dirty="0">
                <a:effectLst/>
                <a:ea typeface="Calibri" panose="020F0502020204030204" pitchFamily="34" charset="0"/>
                <a:cs typeface="Times New Roman" panose="02020603050405020304" pitchFamily="18" charset="0"/>
              </a:endParaRPr>
            </a:p>
          </p:txBody>
        </p:sp>
        <p:sp>
          <p:nvSpPr>
            <p:cNvPr id="13" name="Oval Belirtme Çizgisi 12"/>
            <p:cNvSpPr/>
            <p:nvPr/>
          </p:nvSpPr>
          <p:spPr>
            <a:xfrm flipH="1">
              <a:off x="4886313" y="5048925"/>
              <a:ext cx="1971680" cy="1741514"/>
            </a:xfrm>
            <a:prstGeom prst="wedgeEllipseCallout">
              <a:avLst>
                <a:gd name="adj1" fmla="val 88023"/>
                <a:gd name="adj2" fmla="val -35236"/>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600"/>
                </a:spcAft>
              </a:pPr>
              <a:r>
                <a:rPr lang="tr-TR" sz="1050" dirty="0">
                  <a:solidFill>
                    <a:srgbClr val="FF0000"/>
                  </a:solidFill>
                  <a:effectLst/>
                  <a:ea typeface="Calibri" panose="020F0502020204030204" pitchFamily="34" charset="0"/>
                  <a:cs typeface="Times New Roman" panose="02020603050405020304" pitchFamily="18" charset="0"/>
                </a:rPr>
                <a:t>Stajda sizden sorumlu kişi bilgileri: Programda belirlenen </a:t>
              </a:r>
              <a:r>
                <a:rPr lang="tr-TR" sz="1050" b="1" u="sng" dirty="0">
                  <a:solidFill>
                    <a:srgbClr val="FF0000"/>
                  </a:solidFill>
                  <a:effectLst/>
                  <a:ea typeface="Calibri" panose="020F0502020204030204" pitchFamily="34" charset="0"/>
                  <a:cs typeface="Times New Roman" panose="02020603050405020304" pitchFamily="18" charset="0"/>
                </a:rPr>
                <a:t>usta eğitici şartlarına uyması gereklidir</a:t>
              </a:r>
              <a:r>
                <a:rPr lang="tr-TR" sz="1050" u="sng" dirty="0" smtClean="0">
                  <a:solidFill>
                    <a:srgbClr val="FF0000"/>
                  </a:solidFill>
                  <a:effectLst/>
                  <a:ea typeface="Calibri" panose="020F0502020204030204" pitchFamily="34" charset="0"/>
                  <a:cs typeface="Times New Roman" panose="02020603050405020304" pitchFamily="18" charset="0"/>
                </a:rPr>
                <a:t>.</a:t>
              </a:r>
              <a:endParaRPr lang="tr-TR" sz="1050" dirty="0">
                <a:effectLst/>
                <a:ea typeface="Calibri" panose="020F0502020204030204" pitchFamily="34" charset="0"/>
                <a:cs typeface="Times New Roman" panose="02020603050405020304" pitchFamily="18" charset="0"/>
              </a:endParaRPr>
            </a:p>
          </p:txBody>
        </p:sp>
      </p:grpSp>
      <p:grpSp>
        <p:nvGrpSpPr>
          <p:cNvPr id="14" name="Grup 13"/>
          <p:cNvGrpSpPr/>
          <p:nvPr/>
        </p:nvGrpSpPr>
        <p:grpSpPr>
          <a:xfrm>
            <a:off x="5570941" y="44414"/>
            <a:ext cx="6621059" cy="6813586"/>
            <a:chOff x="-238099" y="0"/>
            <a:chExt cx="6295999" cy="7162800"/>
          </a:xfrm>
        </p:grpSpPr>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425" y="0"/>
              <a:ext cx="4562475" cy="7162800"/>
            </a:xfrm>
            <a:prstGeom prst="rect">
              <a:avLst/>
            </a:prstGeom>
          </p:spPr>
        </p:pic>
        <p:sp>
          <p:nvSpPr>
            <p:cNvPr id="16" name="Dikdörtgen 15"/>
            <p:cNvSpPr/>
            <p:nvPr/>
          </p:nvSpPr>
          <p:spPr>
            <a:xfrm>
              <a:off x="1771650" y="4552950"/>
              <a:ext cx="40290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7" name="Oval Belirtme Çizgisi 16"/>
            <p:cNvSpPr/>
            <p:nvPr/>
          </p:nvSpPr>
          <p:spPr>
            <a:xfrm>
              <a:off x="-238099" y="644320"/>
              <a:ext cx="1485900" cy="3699246"/>
            </a:xfrm>
            <a:prstGeom prst="wedgeEllipseCallout">
              <a:avLst>
                <a:gd name="adj1" fmla="val 76519"/>
                <a:gd name="adj2" fmla="val -14272"/>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600"/>
                </a:spcAft>
              </a:pPr>
              <a:r>
                <a:rPr lang="tr-TR" sz="1100" b="1" dirty="0">
                  <a:solidFill>
                    <a:srgbClr val="FF0000"/>
                  </a:solidFill>
                  <a:effectLst/>
                  <a:ea typeface="Calibri" panose="020F0502020204030204" pitchFamily="34" charset="0"/>
                  <a:cs typeface="Times New Roman" panose="02020603050405020304" pitchFamily="18" charset="0"/>
                </a:rPr>
                <a:t>Staj başlama ve bitiş tarihleri </a:t>
              </a:r>
              <a:r>
                <a:rPr lang="tr-TR" sz="1100" b="1" u="sng" dirty="0">
                  <a:solidFill>
                    <a:srgbClr val="FF0000"/>
                  </a:solidFill>
                  <a:effectLst/>
                  <a:ea typeface="Calibri" panose="020F0502020204030204" pitchFamily="34" charset="0"/>
                  <a:cs typeface="Times New Roman" panose="02020603050405020304" pitchFamily="18" charset="0"/>
                </a:rPr>
                <a:t>tatiller, bayramlar ve işyeri çalışmıyorsa hafta sonları çıkarılarak hesaplanacaktır (Pazar Hariç tutulmalıdır).</a:t>
              </a:r>
              <a:endParaRPr lang="tr-TR" sz="1100" dirty="0">
                <a:effectLst/>
                <a:ea typeface="Calibri" panose="020F0502020204030204" pitchFamily="34" charset="0"/>
                <a:cs typeface="Times New Roman" panose="02020603050405020304" pitchFamily="18" charset="0"/>
              </a:endParaRPr>
            </a:p>
            <a:p>
              <a:pPr algn="just">
                <a:spcAft>
                  <a:spcPts val="600"/>
                </a:spcAft>
              </a:pPr>
              <a:r>
                <a:rPr lang="tr-TR" sz="1100" b="1" dirty="0">
                  <a:solidFill>
                    <a:srgbClr val="FF0000"/>
                  </a:solidFill>
                  <a:effectLst/>
                  <a:ea typeface="Calibri" panose="020F0502020204030204" pitchFamily="34" charset="0"/>
                  <a:cs typeface="Times New Roman" panose="02020603050405020304" pitchFamily="18" charset="0"/>
                </a:rPr>
                <a:t>Programınızda belirtilen gün sayısına göre </a:t>
              </a:r>
              <a:r>
                <a:rPr lang="tr-TR" sz="1100" b="1" dirty="0" smtClean="0">
                  <a:solidFill>
                    <a:srgbClr val="FF0000"/>
                  </a:solidFill>
                  <a:effectLst/>
                  <a:ea typeface="Calibri" panose="020F0502020204030204" pitchFamily="34" charset="0"/>
                  <a:cs typeface="Times New Roman" panose="02020603050405020304" pitchFamily="18" charset="0"/>
                </a:rPr>
                <a:t>hesaplanacaktır.</a:t>
              </a:r>
              <a:endParaRPr lang="tr-TR" sz="11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4128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stretch>
            <a:fillRect/>
          </a:stretch>
        </p:blipFill>
        <p:spPr>
          <a:xfrm>
            <a:off x="0" y="0"/>
            <a:ext cx="4695825" cy="6858000"/>
          </a:xfrm>
          <a:prstGeom prst="rect">
            <a:avLst/>
          </a:prstGeom>
        </p:spPr>
      </p:pic>
      <p:sp>
        <p:nvSpPr>
          <p:cNvPr id="3" name="Dikdörtgen 2"/>
          <p:cNvSpPr/>
          <p:nvPr/>
        </p:nvSpPr>
        <p:spPr>
          <a:xfrm>
            <a:off x="6755643" y="3136612"/>
            <a:ext cx="4053384" cy="584775"/>
          </a:xfrm>
          <a:prstGeom prst="rect">
            <a:avLst/>
          </a:prstGeom>
        </p:spPr>
        <p:txBody>
          <a:bodyPr wrap="square">
            <a:spAutoFit/>
          </a:bodyPr>
          <a:lstStyle/>
          <a:p>
            <a:r>
              <a:rPr lang="tr-TR" sz="3200" b="1" dirty="0" smtClean="0">
                <a:solidFill>
                  <a:srgbClr val="FF0000"/>
                </a:solidFill>
                <a:effectLst/>
                <a:ea typeface="Calibri" panose="020F0502020204030204" pitchFamily="34" charset="0"/>
              </a:rPr>
              <a:t>Staj Defteri Görünümü</a:t>
            </a:r>
            <a:endParaRPr lang="tr-TR" sz="3200" dirty="0">
              <a:solidFill>
                <a:srgbClr val="FF0000"/>
              </a:solidFill>
            </a:endParaRPr>
          </a:p>
        </p:txBody>
      </p:sp>
    </p:spTree>
    <p:extLst>
      <p:ext uri="{BB962C8B-B14F-4D97-AF65-F5344CB8AC3E}">
        <p14:creationId xmlns:p14="http://schemas.microsoft.com/office/powerpoint/2010/main" val="345050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smtClean="0">
                <a:solidFill>
                  <a:schemeClr val="accent2">
                    <a:lumMod val="50000"/>
                  </a:schemeClr>
                </a:solidFill>
              </a:rPr>
              <a:t>2) </a:t>
            </a:r>
            <a:r>
              <a:rPr lang="tr-TR" b="1" u="sng" dirty="0">
                <a:solidFill>
                  <a:schemeClr val="accent2">
                    <a:lumMod val="50000"/>
                  </a:schemeClr>
                </a:solidFill>
              </a:rPr>
              <a:t>STAJ ESNASINDA YAPILACAK İŞLEMLER;</a:t>
            </a:r>
            <a:endParaRPr lang="tr-TR" dirty="0">
              <a:solidFill>
                <a:schemeClr val="accent2">
                  <a:lumMod val="50000"/>
                </a:schemeClr>
              </a:solidFill>
            </a:endParaRPr>
          </a:p>
        </p:txBody>
      </p:sp>
      <p:sp>
        <p:nvSpPr>
          <p:cNvPr id="3" name="İçerik Yer Tutucusu 2"/>
          <p:cNvSpPr>
            <a:spLocks noGrp="1"/>
          </p:cNvSpPr>
          <p:nvPr>
            <p:ph idx="1"/>
          </p:nvPr>
        </p:nvSpPr>
        <p:spPr/>
        <p:txBody>
          <a:bodyPr>
            <a:normAutofit fontScale="70000" lnSpcReduction="20000"/>
          </a:bodyPr>
          <a:lstStyle/>
          <a:p>
            <a:pPr lvl="0"/>
            <a:r>
              <a:rPr lang="tr-TR" b="1" dirty="0">
                <a:solidFill>
                  <a:srgbClr val="006600"/>
                </a:solidFill>
              </a:rPr>
              <a:t>Staj Uygulaması</a:t>
            </a:r>
            <a:r>
              <a:rPr lang="tr-TR" b="1" dirty="0"/>
              <a:t>:</a:t>
            </a:r>
            <a:r>
              <a:rPr lang="tr-TR" dirty="0"/>
              <a:t> Staj sırasında akseptans da belirtilen günlerde ve mesai saatlerinde belirtilen iş yerinde size mesleğinizle ilgili uygun olarak verilen işleri yaparken aynı zamanda yaptığınız işlemleri ayrıntılarıyla staj dosyasına rapor olarak yazmanız gerekmektedir. Staj uygulamanız sırasında sizden programınıza / mesleğinize uygun işler istenmiyorsa yada diğer bir deyişle işinizle uygun olmayan bölümlerde çalıştırılıyorsanız, danışmanınız ve okulun haberi olmak kaydıyla </a:t>
            </a:r>
            <a:r>
              <a:rPr lang="tr-TR" b="1" u="sng" dirty="0"/>
              <a:t>STAJ İŞYERİNİZİ</a:t>
            </a:r>
            <a:r>
              <a:rPr lang="tr-TR" dirty="0"/>
              <a:t> değiştirebilirsiniz. </a:t>
            </a:r>
          </a:p>
          <a:p>
            <a:pPr lvl="0"/>
            <a:r>
              <a:rPr lang="tr-TR" b="1" dirty="0">
                <a:solidFill>
                  <a:srgbClr val="006600"/>
                </a:solidFill>
              </a:rPr>
              <a:t>Haftalık Rapor: </a:t>
            </a:r>
            <a:r>
              <a:rPr lang="tr-TR" dirty="0"/>
              <a:t>Staj dosyanızda haftalık olarak hangi bölümde çalıştığınız ve kısaca neler yaptığınız (Başlıklarıyla) bu bölüme yazılacaktır. Konuların detaylarının hangi günlük rapor sayfasında olduğunu gösteren sayfa numaraları verilecektir. (Bir kitabın içindekiler kısmı gibi düşünebilirsiniz.) </a:t>
            </a:r>
          </a:p>
          <a:p>
            <a:pPr lvl="0"/>
            <a:r>
              <a:rPr lang="tr-TR" b="1" dirty="0">
                <a:solidFill>
                  <a:srgbClr val="006600"/>
                </a:solidFill>
              </a:rPr>
              <a:t>Günlük Rapor:</a:t>
            </a:r>
            <a:r>
              <a:rPr lang="tr-TR" dirty="0">
                <a:solidFill>
                  <a:srgbClr val="006600"/>
                </a:solidFill>
              </a:rPr>
              <a:t> </a:t>
            </a:r>
            <a:r>
              <a:rPr lang="tr-TR" dirty="0"/>
              <a:t>Haftalık raporların günlük olarak detaylarıyla açıklandığı bölümdür. Bu raporları günlük olarak tutmanız ve sonrasında ise bu günlük raporlarınızı iş yerine staj bitiminde tek tek onaylatmanız (İşyeri kaşesi/Mühür ve imza) sizlerin sorumluluğundadır</a:t>
            </a:r>
            <a:r>
              <a:rPr lang="tr-TR" dirty="0" smtClean="0"/>
              <a:t>.</a:t>
            </a:r>
          </a:p>
          <a:p>
            <a:pPr lvl="0"/>
            <a:endParaRPr lang="tr-TR" dirty="0"/>
          </a:p>
          <a:p>
            <a:pPr marL="0" indent="0">
              <a:buNone/>
            </a:pPr>
            <a:r>
              <a:rPr lang="tr-TR" sz="3400" dirty="0">
                <a:solidFill>
                  <a:srgbClr val="FF0000"/>
                </a:solidFill>
              </a:rPr>
              <a:t>*STAJINI YARIDA BIRAKAN/BAŞKA İŞ YERİNE GEÇEN ÖĞRENCİ EN GEÇ BİR HAFTA İÇİNDE DANIŞMANININ BİLGİSİ DAHİLİNDE YENİ BİR STAJ YERİNDE </a:t>
            </a:r>
            <a:r>
              <a:rPr lang="tr-TR" sz="3400" dirty="0" smtClean="0">
                <a:solidFill>
                  <a:srgbClr val="FF0000"/>
                </a:solidFill>
              </a:rPr>
              <a:t>STAJINA DEVAM </a:t>
            </a:r>
            <a:r>
              <a:rPr lang="tr-TR" sz="3400" dirty="0">
                <a:solidFill>
                  <a:srgbClr val="FF0000"/>
                </a:solidFill>
              </a:rPr>
              <a:t>ETMELİDİR. AKSİ TAKDİRDE STAJI GEÇERSİZ SAYILACAKTIR</a:t>
            </a:r>
            <a:r>
              <a:rPr lang="tr-TR" sz="3400" dirty="0" smtClean="0">
                <a:solidFill>
                  <a:srgbClr val="FF0000"/>
                </a:solidFill>
              </a:rPr>
              <a:t>.</a:t>
            </a:r>
            <a:endParaRPr lang="tr-TR" sz="3400" dirty="0">
              <a:solidFill>
                <a:srgbClr val="FF0000"/>
              </a:solidFill>
            </a:endParaRPr>
          </a:p>
        </p:txBody>
      </p:sp>
    </p:spTree>
    <p:extLst>
      <p:ext uri="{BB962C8B-B14F-4D97-AF65-F5344CB8AC3E}">
        <p14:creationId xmlns:p14="http://schemas.microsoft.com/office/powerpoint/2010/main" val="415796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smtClean="0">
                <a:solidFill>
                  <a:schemeClr val="accent2">
                    <a:lumMod val="50000"/>
                  </a:schemeClr>
                </a:solidFill>
              </a:rPr>
              <a:t>3) STAJ </a:t>
            </a:r>
            <a:r>
              <a:rPr lang="tr-TR" b="1" u="sng" dirty="0">
                <a:solidFill>
                  <a:schemeClr val="accent2">
                    <a:lumMod val="50000"/>
                  </a:schemeClr>
                </a:solidFill>
              </a:rPr>
              <a:t>BİTİMİNDE YAPILACAK İŞLEMLER;</a:t>
            </a:r>
            <a:endParaRPr lang="tr-TR" dirty="0">
              <a:solidFill>
                <a:schemeClr val="accent2">
                  <a:lumMod val="50000"/>
                </a:schemeClr>
              </a:solidFill>
            </a:endParaRPr>
          </a:p>
        </p:txBody>
      </p:sp>
      <p:sp>
        <p:nvSpPr>
          <p:cNvPr id="3" name="İçerik Yer Tutucusu 2"/>
          <p:cNvSpPr>
            <a:spLocks noGrp="1"/>
          </p:cNvSpPr>
          <p:nvPr>
            <p:ph idx="1"/>
          </p:nvPr>
        </p:nvSpPr>
        <p:spPr/>
        <p:txBody>
          <a:bodyPr>
            <a:normAutofit fontScale="92500"/>
          </a:bodyPr>
          <a:lstStyle/>
          <a:p>
            <a:pPr lvl="0"/>
            <a:r>
              <a:rPr lang="tr-TR" b="1" dirty="0">
                <a:solidFill>
                  <a:srgbClr val="006600"/>
                </a:solidFill>
              </a:rPr>
              <a:t>Dosya İşyeri Onayı: </a:t>
            </a:r>
            <a:r>
              <a:rPr lang="tr-TR" dirty="0"/>
              <a:t>Staj bitiminde dosyanızı staj yaptığınız iş yerinizdeki yetkili kişiye onaylatıp (İşyeri kaşesi/Mühür ve imza) stajınızı bitirebilirsiniz.</a:t>
            </a:r>
          </a:p>
          <a:p>
            <a:pPr marL="0" indent="0">
              <a:buNone/>
            </a:pPr>
            <a:r>
              <a:rPr lang="tr-TR" dirty="0" smtClean="0">
                <a:solidFill>
                  <a:srgbClr val="FF0000"/>
                </a:solidFill>
              </a:rPr>
              <a:t>   Burada </a:t>
            </a:r>
            <a:r>
              <a:rPr lang="tr-TR" dirty="0">
                <a:solidFill>
                  <a:srgbClr val="FF0000"/>
                </a:solidFill>
              </a:rPr>
              <a:t>dikkat edilmesi gereken bir nokta daha var, </a:t>
            </a:r>
            <a:r>
              <a:rPr lang="tr-TR" u="sng" dirty="0">
                <a:solidFill>
                  <a:srgbClr val="FF0000"/>
                </a:solidFill>
              </a:rPr>
              <a:t>Staj yaptığınız işyerinin sizin değerlendirmenizi yaptığı “İşyeri Değerlendirme Formu” (Staj dosyanızın içerisinde) nu siz dosyanızla birlikte getirecekseniz, ağzı kapalı ve mühürlü bir zarf içerisinde getirmelisiniz.</a:t>
            </a:r>
            <a:r>
              <a:rPr lang="tr-TR" dirty="0">
                <a:solidFill>
                  <a:srgbClr val="FF0000"/>
                </a:solidFill>
              </a:rPr>
              <a:t>  </a:t>
            </a:r>
          </a:p>
          <a:p>
            <a:pPr lvl="0"/>
            <a:r>
              <a:rPr lang="tr-TR" b="1" dirty="0">
                <a:solidFill>
                  <a:srgbClr val="006600"/>
                </a:solidFill>
              </a:rPr>
              <a:t>Dosya Teslimi :</a:t>
            </a:r>
            <a:r>
              <a:rPr lang="tr-TR" dirty="0">
                <a:solidFill>
                  <a:srgbClr val="006600"/>
                </a:solidFill>
              </a:rPr>
              <a:t> </a:t>
            </a:r>
            <a:r>
              <a:rPr lang="tr-TR" dirty="0"/>
              <a:t>Staj dosyanızı danışmanınızın size belirttiği tarihe kadar danışmanınıza teslim etmeniz gerekmektedir. Bunun için öncelikle okul staj sorumlusu kişiden aşağıdaki “staj dosyası teslim” belgesi alınıp, gerekli resmi evrak işlemleri tamamlandıktan sonra danışmana götürmeniz gerekmektedir</a:t>
            </a:r>
            <a:r>
              <a:rPr lang="tr-TR" dirty="0" smtClean="0"/>
              <a:t>.</a:t>
            </a:r>
            <a:endParaRPr lang="tr-TR" dirty="0"/>
          </a:p>
        </p:txBody>
      </p:sp>
    </p:spTree>
    <p:extLst>
      <p:ext uri="{BB962C8B-B14F-4D97-AF65-F5344CB8AC3E}">
        <p14:creationId xmlns:p14="http://schemas.microsoft.com/office/powerpoint/2010/main" val="304375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stretch>
            <a:fillRect/>
          </a:stretch>
        </p:blipFill>
        <p:spPr>
          <a:xfrm>
            <a:off x="0" y="-1"/>
            <a:ext cx="5172502" cy="6858000"/>
          </a:xfrm>
          <a:prstGeom prst="rect">
            <a:avLst/>
          </a:prstGeom>
        </p:spPr>
      </p:pic>
      <p:sp>
        <p:nvSpPr>
          <p:cNvPr id="3" name="Dikdörtgen 2"/>
          <p:cNvSpPr/>
          <p:nvPr/>
        </p:nvSpPr>
        <p:spPr>
          <a:xfrm>
            <a:off x="5172502" y="0"/>
            <a:ext cx="4798301" cy="584775"/>
          </a:xfrm>
          <a:prstGeom prst="rect">
            <a:avLst/>
          </a:prstGeom>
        </p:spPr>
        <p:txBody>
          <a:bodyPr wrap="none">
            <a:spAutoFit/>
          </a:bodyPr>
          <a:lstStyle/>
          <a:p>
            <a:r>
              <a:rPr lang="tr-TR" sz="3200" b="1" dirty="0" smtClean="0">
                <a:solidFill>
                  <a:srgbClr val="FF0000"/>
                </a:solidFill>
                <a:effectLst/>
                <a:ea typeface="Calibri" panose="020F0502020204030204" pitchFamily="34" charset="0"/>
              </a:rPr>
              <a:t>« Teslim Belgesi Görünümü</a:t>
            </a:r>
            <a:endParaRPr lang="tr-TR" sz="3200" dirty="0">
              <a:solidFill>
                <a:srgbClr val="FF0000"/>
              </a:solidFill>
            </a:endParaRPr>
          </a:p>
        </p:txBody>
      </p:sp>
      <p:sp>
        <p:nvSpPr>
          <p:cNvPr id="4" name="Dikdörtgen 3"/>
          <p:cNvSpPr/>
          <p:nvPr/>
        </p:nvSpPr>
        <p:spPr>
          <a:xfrm>
            <a:off x="5836692" y="1782394"/>
            <a:ext cx="5709314" cy="3400931"/>
          </a:xfrm>
          <a:prstGeom prst="rect">
            <a:avLst/>
          </a:prstGeom>
        </p:spPr>
        <p:txBody>
          <a:bodyPr wrap="square">
            <a:spAutoFit/>
          </a:bodyPr>
          <a:lstStyle/>
          <a:p>
            <a:pPr lvl="0" algn="ctr">
              <a:spcAft>
                <a:spcPts val="600"/>
              </a:spcAft>
              <a:buClr>
                <a:srgbClr val="0070C0"/>
              </a:buClr>
            </a:pPr>
            <a:r>
              <a:rPr lang="tr-TR" sz="2800" b="1" dirty="0" smtClean="0">
                <a:solidFill>
                  <a:srgbClr val="006600"/>
                </a:solidFill>
              </a:rPr>
              <a:t>Dosya İşyeri Onayı</a:t>
            </a:r>
          </a:p>
          <a:p>
            <a:pPr lvl="0" algn="ctr">
              <a:spcAft>
                <a:spcPts val="600"/>
              </a:spcAft>
              <a:buClr>
                <a:srgbClr val="0070C0"/>
              </a:buClr>
            </a:pPr>
            <a:r>
              <a:rPr lang="tr-TR" sz="2600" dirty="0" smtClean="0">
                <a:effectLst/>
                <a:ea typeface="Calibri" panose="020F0502020204030204" pitchFamily="34" charset="0"/>
                <a:cs typeface="Times New Roman" panose="02020603050405020304" pitchFamily="18" charset="0"/>
              </a:rPr>
              <a:t>Son olarak size duyurulacak tarihte staj savunmasına girip, staj savunmasında size yöneltilen sorulara staj dosyanız da yazdıklarınız doğrultusunda doğru cevaplar vererek staj savunmanızı başarı ile tamamlamanız gerekmektedir. Aksi takdirde stajı tekrar etmeniz gerekebilir.</a:t>
            </a:r>
            <a:endParaRPr lang="tr-TR"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3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extLst>
              <a:ext uri="{28A0092B-C50C-407E-A947-70E740481C1C}">
                <a14:useLocalDpi xmlns:a14="http://schemas.microsoft.com/office/drawing/2010/main" val="0"/>
              </a:ext>
            </a:extLst>
          </a:blip>
          <a:stretch>
            <a:fillRect/>
          </a:stretch>
        </p:blipFill>
        <p:spPr>
          <a:xfrm>
            <a:off x="0" y="0"/>
            <a:ext cx="5678037" cy="6858000"/>
          </a:xfrm>
          <a:prstGeom prst="rect">
            <a:avLst/>
          </a:prstGeom>
        </p:spPr>
      </p:pic>
      <p:sp>
        <p:nvSpPr>
          <p:cNvPr id="3" name="Dikdörtgen 2"/>
          <p:cNvSpPr/>
          <p:nvPr/>
        </p:nvSpPr>
        <p:spPr>
          <a:xfrm>
            <a:off x="6004344" y="3136612"/>
            <a:ext cx="6187656" cy="584775"/>
          </a:xfrm>
          <a:prstGeom prst="rect">
            <a:avLst/>
          </a:prstGeom>
        </p:spPr>
        <p:txBody>
          <a:bodyPr wrap="none">
            <a:spAutoFit/>
          </a:bodyPr>
          <a:lstStyle/>
          <a:p>
            <a:r>
              <a:rPr lang="tr-TR" sz="3200" b="1" dirty="0" smtClean="0">
                <a:solidFill>
                  <a:srgbClr val="FF0000"/>
                </a:solidFill>
                <a:effectLst/>
                <a:ea typeface="Calibri" panose="020F0502020204030204" pitchFamily="34" charset="0"/>
              </a:rPr>
              <a:t>« </a:t>
            </a:r>
            <a:r>
              <a:rPr lang="tr-TR" sz="3200" b="1" dirty="0" smtClean="0">
                <a:solidFill>
                  <a:srgbClr val="FF0000"/>
                </a:solidFill>
              </a:rPr>
              <a:t>Staj </a:t>
            </a:r>
            <a:r>
              <a:rPr lang="tr-TR" sz="3200" b="1" dirty="0">
                <a:solidFill>
                  <a:srgbClr val="FF0000"/>
                </a:solidFill>
              </a:rPr>
              <a:t>Kurulu Değerlendirme Formu</a:t>
            </a:r>
            <a:endParaRPr lang="tr-TR" sz="3200" dirty="0">
              <a:solidFill>
                <a:srgbClr val="FF0000"/>
              </a:solidFill>
            </a:endParaRPr>
          </a:p>
        </p:txBody>
      </p:sp>
    </p:spTree>
    <p:extLst>
      <p:ext uri="{BB962C8B-B14F-4D97-AF65-F5344CB8AC3E}">
        <p14:creationId xmlns:p14="http://schemas.microsoft.com/office/powerpoint/2010/main" val="112274155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622</Words>
  <Application>Microsoft Office PowerPoint</Application>
  <PresentationFormat>Geniş ekran</PresentationFormat>
  <Paragraphs>39</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Calibri Light</vt:lpstr>
      <vt:lpstr>Times New Roman</vt:lpstr>
      <vt:lpstr>Office Teması</vt:lpstr>
      <vt:lpstr>ADIM ADIM STAJ</vt:lpstr>
      <vt:lpstr>Stajla ilgili önce işlemleri yazıp sonra bu işlemleri detayları ile ele alacağız.  </vt:lpstr>
      <vt:lpstr>1) STAJA BAŞLAMADAN ÖNCE YAPILACAK İŞLEMLER;</vt:lpstr>
      <vt:lpstr>PowerPoint Sunusu</vt:lpstr>
      <vt:lpstr>PowerPoint Sunusu</vt:lpstr>
      <vt:lpstr>2) STAJ ESNASINDA YAPILACAK İŞLEMLER;</vt:lpstr>
      <vt:lpstr>3) STAJ BİTİMİNDE YAPILACAK İŞLEMLER;</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ADIM ADIM STAJ</dc:title>
  <dc:creator>BIP</dc:creator>
  <cp:lastModifiedBy>hbasdag</cp:lastModifiedBy>
  <cp:revision>10</cp:revision>
  <dcterms:created xsi:type="dcterms:W3CDTF">2015-10-21T14:47:03Z</dcterms:created>
  <dcterms:modified xsi:type="dcterms:W3CDTF">2015-12-30T08:25:45Z</dcterms:modified>
</cp:coreProperties>
</file>